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9"/>
  </p:notesMasterIdLst>
  <p:sldIdLst>
    <p:sldId id="256" r:id="rId2"/>
    <p:sldId id="282" r:id="rId3"/>
    <p:sldId id="283" r:id="rId4"/>
    <p:sldId id="284" r:id="rId5"/>
    <p:sldId id="285" r:id="rId6"/>
    <p:sldId id="286" r:id="rId7"/>
    <p:sldId id="288" r:id="rId8"/>
  </p:sldIdLst>
  <p:sldSz cx="9144000" cy="6858000" type="screen4x3"/>
  <p:notesSz cx="6858000" cy="9144000"/>
  <p:embeddedFontLst>
    <p:embeddedFont>
      <p:font typeface="Arvo" panose="020B0604020202020204" charset="0"/>
      <p:regular r:id="rId10"/>
      <p:bold r:id="rId11"/>
      <p:italic r:id="rId12"/>
      <p:boldItalic r:id="rId13"/>
    </p:embeddedFont>
    <p:embeddedFont>
      <p:font typeface="Open Sans" panose="020B0606030504020204" pitchFamily="3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5310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53829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22017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5348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01975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58888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54551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12450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jp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a:off x="0" y="9225"/>
            <a:ext cx="2825087" cy="2097537"/>
          </a:xfrm>
          <a:prstGeom prst="rect">
            <a:avLst/>
          </a:prstGeom>
          <a:noFill/>
          <a:ln>
            <a:noFill/>
          </a:ln>
        </p:spPr>
      </p:pic>
      <p:pic>
        <p:nvPicPr>
          <p:cNvPr id="61" name="Google Shape;61;p14"/>
          <p:cNvPicPr preferRelativeResize="0"/>
          <p:nvPr/>
        </p:nvPicPr>
        <p:blipFill>
          <a:blip r:embed="rId4">
            <a:alphaModFix/>
          </a:blip>
          <a:stretch>
            <a:fillRect/>
          </a:stretch>
        </p:blipFill>
        <p:spPr>
          <a:xfrm>
            <a:off x="237288" y="6436289"/>
            <a:ext cx="2308249" cy="270461"/>
          </a:xfrm>
          <a:prstGeom prst="rect">
            <a:avLst/>
          </a:prstGeom>
          <a:noFill/>
          <a:ln>
            <a:noFill/>
          </a:ln>
        </p:spPr>
      </p:pic>
      <p:pic>
        <p:nvPicPr>
          <p:cNvPr id="62" name="Google Shape;62;p14"/>
          <p:cNvPicPr preferRelativeResize="0"/>
          <p:nvPr/>
        </p:nvPicPr>
        <p:blipFill>
          <a:blip r:embed="rId5">
            <a:alphaModFix/>
          </a:blip>
          <a:stretch>
            <a:fillRect/>
          </a:stretch>
        </p:blipFill>
        <p:spPr>
          <a:xfrm>
            <a:off x="6991525" y="6397075"/>
            <a:ext cx="1763425" cy="309675"/>
          </a:xfrm>
          <a:prstGeom prst="rect">
            <a:avLst/>
          </a:prstGeom>
          <a:noFill/>
          <a:ln>
            <a:noFill/>
          </a:ln>
        </p:spPr>
      </p:pic>
      <p:sp>
        <p:nvSpPr>
          <p:cNvPr id="63" name="Google Shape;63;p14"/>
          <p:cNvSpPr txBox="1"/>
          <p:nvPr/>
        </p:nvSpPr>
        <p:spPr>
          <a:xfrm>
            <a:off x="1112293" y="2106762"/>
            <a:ext cx="8993874" cy="2611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3900" b="1" dirty="0" smtClean="0">
                <a:solidFill>
                  <a:srgbClr val="BE3A34"/>
                </a:solidFill>
                <a:latin typeface="Arvo"/>
                <a:ea typeface="Arvo"/>
                <a:cs typeface="Arvo"/>
                <a:sym typeface="Arvo"/>
              </a:rPr>
              <a:t>Routines and structures </a:t>
            </a:r>
          </a:p>
          <a:p>
            <a:pPr marL="0" lvl="0" indent="0" algn="l" rtl="0">
              <a:lnSpc>
                <a:spcPct val="115000"/>
              </a:lnSpc>
              <a:spcBef>
                <a:spcPts val="0"/>
              </a:spcBef>
              <a:spcAft>
                <a:spcPts val="0"/>
              </a:spcAft>
              <a:buClr>
                <a:schemeClr val="dk1"/>
              </a:buClr>
              <a:buSzPts val="1100"/>
              <a:buFont typeface="Arial"/>
              <a:buNone/>
            </a:pPr>
            <a:r>
              <a:rPr lang="en-US" sz="2400" b="1" dirty="0" smtClean="0"/>
              <a:t>Supporting engagement in learning at home </a:t>
            </a:r>
            <a:endParaRPr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a:off x="0" y="9225"/>
            <a:ext cx="2804615" cy="1819575"/>
          </a:xfrm>
          <a:prstGeom prst="rect">
            <a:avLst/>
          </a:prstGeom>
          <a:noFill/>
          <a:ln>
            <a:noFill/>
          </a:ln>
        </p:spPr>
      </p:pic>
      <p:pic>
        <p:nvPicPr>
          <p:cNvPr id="61" name="Google Shape;61;p14"/>
          <p:cNvPicPr preferRelativeResize="0"/>
          <p:nvPr/>
        </p:nvPicPr>
        <p:blipFill>
          <a:blip r:embed="rId4">
            <a:alphaModFix/>
          </a:blip>
          <a:stretch>
            <a:fillRect/>
          </a:stretch>
        </p:blipFill>
        <p:spPr>
          <a:xfrm>
            <a:off x="237288" y="6436289"/>
            <a:ext cx="2308249" cy="270461"/>
          </a:xfrm>
          <a:prstGeom prst="rect">
            <a:avLst/>
          </a:prstGeom>
          <a:noFill/>
          <a:ln>
            <a:noFill/>
          </a:ln>
        </p:spPr>
      </p:pic>
      <p:pic>
        <p:nvPicPr>
          <p:cNvPr id="62" name="Google Shape;62;p14"/>
          <p:cNvPicPr preferRelativeResize="0"/>
          <p:nvPr/>
        </p:nvPicPr>
        <p:blipFill>
          <a:blip r:embed="rId5">
            <a:alphaModFix/>
          </a:blip>
          <a:stretch>
            <a:fillRect/>
          </a:stretch>
        </p:blipFill>
        <p:spPr>
          <a:xfrm>
            <a:off x="6991525" y="6397075"/>
            <a:ext cx="1763425" cy="309675"/>
          </a:xfrm>
          <a:prstGeom prst="rect">
            <a:avLst/>
          </a:prstGeom>
          <a:noFill/>
          <a:ln>
            <a:noFill/>
          </a:ln>
        </p:spPr>
      </p:pic>
      <p:sp>
        <p:nvSpPr>
          <p:cNvPr id="2" name="Rectangle 1"/>
          <p:cNvSpPr/>
          <p:nvPr/>
        </p:nvSpPr>
        <p:spPr>
          <a:xfrm>
            <a:off x="2286000" y="1134764"/>
            <a:ext cx="6468950" cy="694036"/>
          </a:xfrm>
          <a:prstGeom prst="rect">
            <a:avLst/>
          </a:prstGeom>
        </p:spPr>
        <p:txBody>
          <a:bodyPr wrap="square">
            <a:spAutoFit/>
          </a:bodyPr>
          <a:lstStyle/>
          <a:p>
            <a:pPr lvl="0">
              <a:lnSpc>
                <a:spcPct val="115000"/>
              </a:lnSpc>
            </a:pPr>
            <a:r>
              <a:rPr lang="en-GB" sz="3400" b="1" dirty="0">
                <a:solidFill>
                  <a:srgbClr val="BE3A34"/>
                </a:solidFill>
                <a:latin typeface="Arvo"/>
                <a:ea typeface="Arvo"/>
                <a:cs typeface="Arvo"/>
                <a:sym typeface="Arvo"/>
              </a:rPr>
              <a:t>Aims  for the session </a:t>
            </a:r>
            <a:endParaRPr lang="en-GB" sz="3400" b="1" dirty="0">
              <a:solidFill>
                <a:srgbClr val="FF6600"/>
              </a:solidFill>
              <a:latin typeface="Arvo"/>
              <a:ea typeface="Arvo"/>
              <a:cs typeface="Arvo"/>
              <a:sym typeface="Arvo"/>
            </a:endParaRPr>
          </a:p>
        </p:txBody>
      </p:sp>
      <p:sp>
        <p:nvSpPr>
          <p:cNvPr id="3" name="TextBox 2"/>
          <p:cNvSpPr txBox="1"/>
          <p:nvPr/>
        </p:nvSpPr>
        <p:spPr>
          <a:xfrm>
            <a:off x="627798" y="2201410"/>
            <a:ext cx="8127151" cy="3046988"/>
          </a:xfrm>
          <a:prstGeom prst="rect">
            <a:avLst/>
          </a:prstGeom>
          <a:noFill/>
        </p:spPr>
        <p:txBody>
          <a:bodyPr wrap="square" rtlCol="0">
            <a:spAutoFit/>
          </a:bodyPr>
          <a:lstStyle/>
          <a:p>
            <a:pPr marL="457200" indent="-457200">
              <a:buFont typeface="+mj-lt"/>
              <a:buAutoNum type="arabicPeriod"/>
            </a:pPr>
            <a:r>
              <a:rPr lang="en-US" sz="2400" b="1" dirty="0" smtClean="0"/>
              <a:t>Why are routines and structures so useful for learning? </a:t>
            </a:r>
          </a:p>
          <a:p>
            <a:pPr marL="457200" indent="-457200">
              <a:buFont typeface="+mj-lt"/>
              <a:buAutoNum type="arabicPeriod"/>
            </a:pPr>
            <a:endParaRPr lang="en-US" sz="2400" b="1" dirty="0" smtClean="0"/>
          </a:p>
          <a:p>
            <a:pPr marL="457200" indent="-457200">
              <a:buFont typeface="+mj-lt"/>
              <a:buAutoNum type="arabicPeriod"/>
            </a:pPr>
            <a:r>
              <a:rPr lang="en-US" sz="2400" b="1" dirty="0" smtClean="0"/>
              <a:t>What are some of the tools used to help establish routines </a:t>
            </a:r>
            <a:r>
              <a:rPr lang="en-US" sz="2400" b="1" dirty="0"/>
              <a:t>and structures </a:t>
            </a:r>
            <a:r>
              <a:rPr lang="en-US" sz="2400" b="1" dirty="0" smtClean="0"/>
              <a:t>in school? </a:t>
            </a:r>
          </a:p>
          <a:p>
            <a:pPr marL="457200" indent="-457200">
              <a:buFont typeface="+mj-lt"/>
              <a:buAutoNum type="arabicPeriod"/>
            </a:pPr>
            <a:endParaRPr lang="en-US" sz="2400" b="1" dirty="0" smtClean="0"/>
          </a:p>
          <a:p>
            <a:pPr marL="457200" indent="-457200">
              <a:buFont typeface="+mj-lt"/>
              <a:buAutoNum type="arabicPeriod"/>
            </a:pPr>
            <a:r>
              <a:rPr lang="en-US" sz="2400" b="1" dirty="0" smtClean="0"/>
              <a:t>How can you use these tools at home to establish your own routines </a:t>
            </a:r>
            <a:r>
              <a:rPr lang="en-US" sz="2400" b="1" dirty="0"/>
              <a:t>and </a:t>
            </a:r>
            <a:r>
              <a:rPr lang="en-US" sz="2400" b="1" dirty="0" smtClean="0"/>
              <a:t>structures? </a:t>
            </a:r>
            <a:endParaRPr lang="en-GB" sz="2400" b="1" dirty="0"/>
          </a:p>
        </p:txBody>
      </p:sp>
    </p:spTree>
    <p:extLst>
      <p:ext uri="{BB962C8B-B14F-4D97-AF65-F5344CB8AC3E}">
        <p14:creationId xmlns:p14="http://schemas.microsoft.com/office/powerpoint/2010/main" val="61069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10" name="Picture 9"/>
          <p:cNvPicPr>
            <a:picLocks noChangeAspect="1"/>
          </p:cNvPicPr>
          <p:nvPr/>
        </p:nvPicPr>
        <p:blipFill>
          <a:blip r:embed="rId3"/>
          <a:stretch>
            <a:fillRect/>
          </a:stretch>
        </p:blipFill>
        <p:spPr>
          <a:xfrm>
            <a:off x="92235" y="5159055"/>
            <a:ext cx="9016765" cy="1072989"/>
          </a:xfrm>
          <a:prstGeom prst="rect">
            <a:avLst/>
          </a:prstGeom>
        </p:spPr>
      </p:pic>
      <p:sp>
        <p:nvSpPr>
          <p:cNvPr id="14" name="Rounded Rectangle 13"/>
          <p:cNvSpPr/>
          <p:nvPr/>
        </p:nvSpPr>
        <p:spPr>
          <a:xfrm>
            <a:off x="136477" y="4184368"/>
            <a:ext cx="8958875" cy="863857"/>
          </a:xfrm>
          <a:prstGeom prst="roundRect">
            <a:avLst/>
          </a:prstGeom>
          <a:solidFill>
            <a:schemeClr val="accent1">
              <a:lumMod val="20000"/>
              <a:lumOff val="8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p:nvSpPr>
        <p:spPr>
          <a:xfrm>
            <a:off x="136478" y="2751661"/>
            <a:ext cx="8958875" cy="1301825"/>
          </a:xfrm>
          <a:prstGeom prst="roundRect">
            <a:avLst/>
          </a:prstGeom>
          <a:solidFill>
            <a:schemeClr val="accent1">
              <a:lumMod val="20000"/>
              <a:lumOff val="8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121179" y="1140028"/>
            <a:ext cx="8958876" cy="1508402"/>
          </a:xfrm>
          <a:prstGeom prst="roundRect">
            <a:avLst/>
          </a:prstGeom>
          <a:solidFill>
            <a:schemeClr val="accent1">
              <a:lumMod val="20000"/>
              <a:lumOff val="8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0" name="Google Shape;60;p14"/>
          <p:cNvPicPr preferRelativeResize="0"/>
          <p:nvPr/>
        </p:nvPicPr>
        <p:blipFill>
          <a:blip r:embed="rId4">
            <a:alphaModFix/>
          </a:blip>
          <a:stretch>
            <a:fillRect/>
          </a:stretch>
        </p:blipFill>
        <p:spPr>
          <a:xfrm>
            <a:off x="1" y="9226"/>
            <a:ext cx="1692321" cy="1097942"/>
          </a:xfrm>
          <a:prstGeom prst="rect">
            <a:avLst/>
          </a:prstGeom>
          <a:noFill/>
          <a:ln>
            <a:noFill/>
          </a:ln>
        </p:spPr>
      </p:pic>
      <p:pic>
        <p:nvPicPr>
          <p:cNvPr id="61" name="Google Shape;61;p14"/>
          <p:cNvPicPr preferRelativeResize="0"/>
          <p:nvPr/>
        </p:nvPicPr>
        <p:blipFill>
          <a:blip r:embed="rId5">
            <a:alphaModFix/>
          </a:blip>
          <a:stretch>
            <a:fillRect/>
          </a:stretch>
        </p:blipFill>
        <p:spPr>
          <a:xfrm>
            <a:off x="237288" y="6436289"/>
            <a:ext cx="2308249" cy="270461"/>
          </a:xfrm>
          <a:prstGeom prst="rect">
            <a:avLst/>
          </a:prstGeom>
          <a:noFill/>
          <a:ln>
            <a:noFill/>
          </a:ln>
        </p:spPr>
      </p:pic>
      <p:pic>
        <p:nvPicPr>
          <p:cNvPr id="62" name="Google Shape;62;p14"/>
          <p:cNvPicPr preferRelativeResize="0"/>
          <p:nvPr/>
        </p:nvPicPr>
        <p:blipFill>
          <a:blip r:embed="rId6">
            <a:alphaModFix/>
          </a:blip>
          <a:stretch>
            <a:fillRect/>
          </a:stretch>
        </p:blipFill>
        <p:spPr>
          <a:xfrm>
            <a:off x="6991525" y="6397075"/>
            <a:ext cx="1763425" cy="309675"/>
          </a:xfrm>
          <a:prstGeom prst="rect">
            <a:avLst/>
          </a:prstGeom>
          <a:noFill/>
          <a:ln>
            <a:noFill/>
          </a:ln>
        </p:spPr>
      </p:pic>
      <p:sp>
        <p:nvSpPr>
          <p:cNvPr id="2" name="Rectangle 1"/>
          <p:cNvSpPr/>
          <p:nvPr/>
        </p:nvSpPr>
        <p:spPr>
          <a:xfrm>
            <a:off x="1890215" y="43480"/>
            <a:ext cx="6864735" cy="1113318"/>
          </a:xfrm>
          <a:prstGeom prst="rect">
            <a:avLst/>
          </a:prstGeom>
        </p:spPr>
        <p:txBody>
          <a:bodyPr wrap="square">
            <a:spAutoFit/>
          </a:bodyPr>
          <a:lstStyle/>
          <a:p>
            <a:pPr lvl="0">
              <a:lnSpc>
                <a:spcPct val="115000"/>
              </a:lnSpc>
            </a:pPr>
            <a:r>
              <a:rPr lang="en-US" sz="2800" b="1" dirty="0" smtClean="0">
                <a:solidFill>
                  <a:srgbClr val="BE3A34"/>
                </a:solidFill>
                <a:latin typeface="Arvo"/>
                <a:ea typeface="Arvo"/>
                <a:cs typeface="Arvo"/>
                <a:sym typeface="Arvo"/>
              </a:rPr>
              <a:t>Why </a:t>
            </a:r>
            <a:r>
              <a:rPr lang="en-US" sz="2800" b="1" dirty="0">
                <a:solidFill>
                  <a:srgbClr val="BE3A34"/>
                </a:solidFill>
                <a:latin typeface="Arvo"/>
                <a:ea typeface="Arvo"/>
                <a:cs typeface="Arvo"/>
                <a:sym typeface="Arvo"/>
              </a:rPr>
              <a:t>are routines and st</a:t>
            </a:r>
            <a:r>
              <a:rPr lang="en-US" sz="2800" b="1" dirty="0">
                <a:solidFill>
                  <a:srgbClr val="C00000"/>
                </a:solidFill>
                <a:latin typeface="Arvo"/>
                <a:ea typeface="Arvo"/>
                <a:cs typeface="Arvo"/>
                <a:sym typeface="Arvo"/>
              </a:rPr>
              <a:t>r</a:t>
            </a:r>
            <a:r>
              <a:rPr lang="en-US" sz="2800" b="1" dirty="0">
                <a:solidFill>
                  <a:srgbClr val="BE3A34"/>
                </a:solidFill>
                <a:latin typeface="Arvo"/>
                <a:ea typeface="Arvo"/>
                <a:cs typeface="Arvo"/>
                <a:sym typeface="Arvo"/>
              </a:rPr>
              <a:t>uctures </a:t>
            </a:r>
            <a:endParaRPr lang="en-US" sz="2800" b="1" dirty="0" smtClean="0">
              <a:solidFill>
                <a:srgbClr val="BE3A34"/>
              </a:solidFill>
              <a:latin typeface="Arvo"/>
              <a:ea typeface="Arvo"/>
              <a:cs typeface="Arvo"/>
              <a:sym typeface="Arvo"/>
            </a:endParaRPr>
          </a:p>
          <a:p>
            <a:pPr lvl="0">
              <a:lnSpc>
                <a:spcPct val="115000"/>
              </a:lnSpc>
            </a:pPr>
            <a:r>
              <a:rPr lang="en-US" sz="2800" b="1" dirty="0" smtClean="0">
                <a:solidFill>
                  <a:srgbClr val="BE3A34"/>
                </a:solidFill>
                <a:latin typeface="Arvo"/>
                <a:ea typeface="Arvo"/>
                <a:cs typeface="Arvo"/>
                <a:sym typeface="Arvo"/>
              </a:rPr>
              <a:t>so important</a:t>
            </a:r>
            <a:r>
              <a:rPr lang="en-US" sz="3200" b="1" dirty="0" smtClean="0">
                <a:solidFill>
                  <a:srgbClr val="BE3A34"/>
                </a:solidFill>
                <a:latin typeface="Arvo"/>
                <a:ea typeface="Arvo"/>
                <a:cs typeface="Arvo"/>
                <a:sym typeface="Arvo"/>
              </a:rPr>
              <a:t>?  </a:t>
            </a:r>
            <a:r>
              <a:rPr lang="en-GB" sz="3200" b="1" dirty="0" smtClean="0">
                <a:solidFill>
                  <a:srgbClr val="BE3A34"/>
                </a:solidFill>
                <a:latin typeface="Arvo"/>
                <a:ea typeface="Arvo"/>
                <a:cs typeface="Arvo"/>
                <a:sym typeface="Arvo"/>
              </a:rPr>
              <a:t> </a:t>
            </a:r>
            <a:endParaRPr lang="en-GB" sz="3200" b="1" dirty="0">
              <a:solidFill>
                <a:srgbClr val="FF6600"/>
              </a:solidFill>
              <a:latin typeface="Arvo"/>
              <a:ea typeface="Arvo"/>
              <a:cs typeface="Arvo"/>
              <a:sym typeface="Arvo"/>
            </a:endParaRPr>
          </a:p>
        </p:txBody>
      </p:sp>
      <p:sp>
        <p:nvSpPr>
          <p:cNvPr id="4" name="TextBox 3"/>
          <p:cNvSpPr txBox="1"/>
          <p:nvPr/>
        </p:nvSpPr>
        <p:spPr>
          <a:xfrm>
            <a:off x="183364" y="1239321"/>
            <a:ext cx="8843749" cy="1323439"/>
          </a:xfrm>
          <a:prstGeom prst="rect">
            <a:avLst/>
          </a:prstGeom>
          <a:noFill/>
        </p:spPr>
        <p:txBody>
          <a:bodyPr wrap="square" rtlCol="0">
            <a:spAutoFit/>
          </a:bodyPr>
          <a:lstStyle/>
          <a:p>
            <a:r>
              <a:rPr lang="en-US" sz="1600" b="1" dirty="0" smtClean="0"/>
              <a:t>Reassurance</a:t>
            </a:r>
          </a:p>
          <a:p>
            <a:r>
              <a:rPr lang="en-US" sz="1600" dirty="0" smtClean="0">
                <a:solidFill>
                  <a:schemeClr val="tx1"/>
                </a:solidFill>
              </a:rPr>
              <a:t>Routines and structures help to make the day a bit more familiar and predictable. Familiarity and predictably are key features of our day that help keep us feeling settled, secure and safe. Routines and structures are also what your child will be use to so they will help to bring a sense of normality  </a:t>
            </a:r>
            <a:endParaRPr lang="en-GB" sz="1600" dirty="0">
              <a:solidFill>
                <a:schemeClr val="tx1"/>
              </a:solidFill>
            </a:endParaRPr>
          </a:p>
        </p:txBody>
      </p:sp>
      <p:sp>
        <p:nvSpPr>
          <p:cNvPr id="5" name="TextBox 4"/>
          <p:cNvSpPr txBox="1"/>
          <p:nvPr/>
        </p:nvSpPr>
        <p:spPr>
          <a:xfrm>
            <a:off x="183363" y="4244524"/>
            <a:ext cx="8843749" cy="830997"/>
          </a:xfrm>
          <a:prstGeom prst="rect">
            <a:avLst/>
          </a:prstGeom>
          <a:noFill/>
        </p:spPr>
        <p:txBody>
          <a:bodyPr wrap="square" rtlCol="0">
            <a:spAutoFit/>
          </a:bodyPr>
          <a:lstStyle/>
          <a:p>
            <a:r>
              <a:rPr lang="en-US" sz="1600" b="1" dirty="0" smtClean="0"/>
              <a:t>Motivation</a:t>
            </a:r>
          </a:p>
          <a:p>
            <a:r>
              <a:rPr lang="en-US" sz="1600" dirty="0" smtClean="0"/>
              <a:t>Adding fun bits into a routine can help us find the motivation we need to get through the trickier bits  </a:t>
            </a:r>
            <a:endParaRPr lang="en-GB" sz="1600" dirty="0"/>
          </a:p>
        </p:txBody>
      </p:sp>
      <p:sp>
        <p:nvSpPr>
          <p:cNvPr id="7" name="TextBox 6"/>
          <p:cNvSpPr txBox="1"/>
          <p:nvPr/>
        </p:nvSpPr>
        <p:spPr>
          <a:xfrm>
            <a:off x="197012" y="2868151"/>
            <a:ext cx="8755919" cy="1077218"/>
          </a:xfrm>
          <a:prstGeom prst="rect">
            <a:avLst/>
          </a:prstGeom>
          <a:noFill/>
        </p:spPr>
        <p:txBody>
          <a:bodyPr wrap="square" rtlCol="0">
            <a:spAutoFit/>
          </a:bodyPr>
          <a:lstStyle/>
          <a:p>
            <a:r>
              <a:rPr lang="en-US" sz="1600" b="1" dirty="0" smtClean="0"/>
              <a:t>Support </a:t>
            </a:r>
          </a:p>
          <a:p>
            <a:r>
              <a:rPr lang="en-US" sz="1600" dirty="0" smtClean="0"/>
              <a:t>Learning can be stressful and these uncertain times don’t help. When were stressed we can find it harder to organize and process information and the consistency and comfort of routine or structure could support your child to engage more effectively new or challenging tasks. </a:t>
            </a:r>
          </a:p>
        </p:txBody>
      </p:sp>
      <p:sp>
        <p:nvSpPr>
          <p:cNvPr id="8" name="Rectangle 7"/>
          <p:cNvSpPr/>
          <p:nvPr/>
        </p:nvSpPr>
        <p:spPr>
          <a:xfrm>
            <a:off x="95533" y="5282316"/>
            <a:ext cx="8958875" cy="830997"/>
          </a:xfrm>
          <a:prstGeom prst="rect">
            <a:avLst/>
          </a:prstGeom>
        </p:spPr>
        <p:txBody>
          <a:bodyPr wrap="square">
            <a:spAutoFit/>
          </a:bodyPr>
          <a:lstStyle/>
          <a:p>
            <a:r>
              <a:rPr lang="en-US" sz="1600" b="1" dirty="0" smtClean="0">
                <a:solidFill>
                  <a:srgbClr val="303030"/>
                </a:solidFill>
                <a:latin typeface="Acumin Pro"/>
              </a:rPr>
              <a:t>Setting expectations</a:t>
            </a:r>
          </a:p>
          <a:p>
            <a:r>
              <a:rPr lang="en-US" sz="1600" dirty="0">
                <a:solidFill>
                  <a:srgbClr val="303030"/>
                </a:solidFill>
                <a:latin typeface="Acumin Pro"/>
              </a:rPr>
              <a:t>R</a:t>
            </a:r>
            <a:r>
              <a:rPr lang="en-US" sz="1600" dirty="0" smtClean="0">
                <a:solidFill>
                  <a:srgbClr val="303030"/>
                </a:solidFill>
                <a:latin typeface="Acumin Pro"/>
              </a:rPr>
              <a:t>ather </a:t>
            </a:r>
            <a:r>
              <a:rPr lang="en-US" sz="1600" dirty="0">
                <a:solidFill>
                  <a:srgbClr val="303030"/>
                </a:solidFill>
                <a:latin typeface="Acumin Pro"/>
              </a:rPr>
              <a:t>than having a </a:t>
            </a:r>
            <a:r>
              <a:rPr lang="en-US" sz="1600" dirty="0" smtClean="0">
                <a:solidFill>
                  <a:srgbClr val="303030"/>
                </a:solidFill>
                <a:latin typeface="Acumin Pro"/>
              </a:rPr>
              <a:t>debate at </a:t>
            </a:r>
            <a:r>
              <a:rPr lang="en-US" sz="1600" dirty="0">
                <a:solidFill>
                  <a:srgbClr val="303030"/>
                </a:solidFill>
                <a:latin typeface="Acumin Pro"/>
              </a:rPr>
              <a:t>dinner time about who has the job to set the table, if it’s written in someone’s </a:t>
            </a:r>
            <a:r>
              <a:rPr lang="en-US" sz="1600" dirty="0" smtClean="0">
                <a:solidFill>
                  <a:srgbClr val="303030"/>
                </a:solidFill>
                <a:latin typeface="Acumin Pro"/>
              </a:rPr>
              <a:t>timetable then </a:t>
            </a:r>
            <a:r>
              <a:rPr lang="en-US" sz="1600" dirty="0">
                <a:solidFill>
                  <a:srgbClr val="303030"/>
                </a:solidFill>
                <a:latin typeface="Acumin Pro"/>
              </a:rPr>
              <a:t>they’ll know that it’s their job and they </a:t>
            </a:r>
            <a:r>
              <a:rPr lang="en-US" sz="1600" dirty="0" smtClean="0">
                <a:solidFill>
                  <a:srgbClr val="303030"/>
                </a:solidFill>
                <a:latin typeface="Acumin Pro"/>
              </a:rPr>
              <a:t>may be more prepared to </a:t>
            </a:r>
            <a:r>
              <a:rPr lang="en-US" sz="1600" dirty="0">
                <a:solidFill>
                  <a:srgbClr val="303030"/>
                </a:solidFill>
                <a:latin typeface="Acumin Pro"/>
              </a:rPr>
              <a:t>do it</a:t>
            </a:r>
            <a:endParaRPr lang="en-GB" sz="1600" dirty="0"/>
          </a:p>
        </p:txBody>
      </p:sp>
    </p:spTree>
    <p:extLst>
      <p:ext uri="{BB962C8B-B14F-4D97-AF65-F5344CB8AC3E}">
        <p14:creationId xmlns:p14="http://schemas.microsoft.com/office/powerpoint/2010/main" val="325225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P spid="9" grpId="0" animBg="1"/>
      <p:bldP spid="4" grpId="0"/>
      <p:bldP spid="5"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a:off x="1" y="9226"/>
            <a:ext cx="1569492" cy="1018253"/>
          </a:xfrm>
          <a:prstGeom prst="rect">
            <a:avLst/>
          </a:prstGeom>
          <a:noFill/>
          <a:ln>
            <a:noFill/>
          </a:ln>
        </p:spPr>
      </p:pic>
      <p:pic>
        <p:nvPicPr>
          <p:cNvPr id="61" name="Google Shape;61;p14"/>
          <p:cNvPicPr preferRelativeResize="0"/>
          <p:nvPr/>
        </p:nvPicPr>
        <p:blipFill>
          <a:blip r:embed="rId4">
            <a:alphaModFix/>
          </a:blip>
          <a:stretch>
            <a:fillRect/>
          </a:stretch>
        </p:blipFill>
        <p:spPr>
          <a:xfrm>
            <a:off x="237288" y="6436289"/>
            <a:ext cx="2308249" cy="270461"/>
          </a:xfrm>
          <a:prstGeom prst="rect">
            <a:avLst/>
          </a:prstGeom>
          <a:noFill/>
          <a:ln>
            <a:noFill/>
          </a:ln>
        </p:spPr>
      </p:pic>
      <p:sp>
        <p:nvSpPr>
          <p:cNvPr id="2" name="Rectangle 1"/>
          <p:cNvSpPr/>
          <p:nvPr/>
        </p:nvSpPr>
        <p:spPr>
          <a:xfrm>
            <a:off x="1836955" y="16896"/>
            <a:ext cx="7833815" cy="1047659"/>
          </a:xfrm>
          <a:prstGeom prst="rect">
            <a:avLst/>
          </a:prstGeom>
        </p:spPr>
        <p:txBody>
          <a:bodyPr wrap="square">
            <a:spAutoFit/>
          </a:bodyPr>
          <a:lstStyle/>
          <a:p>
            <a:pPr lvl="0">
              <a:lnSpc>
                <a:spcPct val="115000"/>
              </a:lnSpc>
            </a:pPr>
            <a:r>
              <a:rPr lang="en-US" sz="2800" b="1" dirty="0">
                <a:solidFill>
                  <a:srgbClr val="BE3A34"/>
                </a:solidFill>
                <a:latin typeface="Arvo"/>
                <a:ea typeface="Arvo"/>
                <a:cs typeface="Arvo"/>
                <a:sym typeface="Arvo"/>
              </a:rPr>
              <a:t>R</a:t>
            </a:r>
            <a:r>
              <a:rPr lang="en-US" sz="2800" b="1" dirty="0" smtClean="0">
                <a:solidFill>
                  <a:srgbClr val="BE3A34"/>
                </a:solidFill>
                <a:latin typeface="Arvo"/>
                <a:ea typeface="Arvo"/>
                <a:cs typeface="Arvo"/>
                <a:sym typeface="Arvo"/>
              </a:rPr>
              <a:t>outines </a:t>
            </a:r>
            <a:r>
              <a:rPr lang="en-US" sz="2800" b="1" dirty="0">
                <a:solidFill>
                  <a:srgbClr val="BE3A34"/>
                </a:solidFill>
                <a:latin typeface="Arvo"/>
                <a:ea typeface="Arvo"/>
                <a:cs typeface="Arvo"/>
                <a:sym typeface="Arvo"/>
              </a:rPr>
              <a:t>and </a:t>
            </a:r>
            <a:r>
              <a:rPr lang="en-US" sz="2800" b="1" dirty="0" smtClean="0">
                <a:solidFill>
                  <a:srgbClr val="BE3A34"/>
                </a:solidFill>
                <a:latin typeface="Arvo"/>
                <a:ea typeface="Arvo"/>
                <a:cs typeface="Arvo"/>
                <a:sym typeface="Arvo"/>
              </a:rPr>
              <a:t>structures </a:t>
            </a:r>
          </a:p>
          <a:p>
            <a:pPr lvl="0">
              <a:lnSpc>
                <a:spcPct val="115000"/>
              </a:lnSpc>
            </a:pPr>
            <a:r>
              <a:rPr lang="en-US" sz="2800" b="1" i="1" dirty="0" smtClean="0">
                <a:solidFill>
                  <a:schemeClr val="tx1"/>
                </a:solidFill>
                <a:latin typeface="Arvo"/>
                <a:ea typeface="Arvo"/>
                <a:cs typeface="Arvo"/>
                <a:sym typeface="Arvo"/>
              </a:rPr>
              <a:t>Daily visual time table  </a:t>
            </a:r>
            <a:endParaRPr lang="en-GB" sz="2800" b="1" i="1" dirty="0">
              <a:solidFill>
                <a:schemeClr val="tx1"/>
              </a:solidFill>
              <a:latin typeface="Arvo"/>
              <a:ea typeface="Arvo"/>
              <a:cs typeface="Arvo"/>
              <a:sym typeface="Arvo"/>
            </a:endParaRPr>
          </a:p>
        </p:txBody>
      </p:sp>
      <p:pic>
        <p:nvPicPr>
          <p:cNvPr id="3" name="Picture 2"/>
          <p:cNvPicPr>
            <a:picLocks noChangeAspect="1"/>
          </p:cNvPicPr>
          <p:nvPr/>
        </p:nvPicPr>
        <p:blipFill rotWithShape="1">
          <a:blip r:embed="rId5"/>
          <a:srcRect l="19176"/>
          <a:stretch/>
        </p:blipFill>
        <p:spPr>
          <a:xfrm>
            <a:off x="204499" y="1337893"/>
            <a:ext cx="2579643" cy="4246362"/>
          </a:xfrm>
          <a:prstGeom prst="rect">
            <a:avLst/>
          </a:prstGeom>
          <a:ln w="57150">
            <a:solidFill>
              <a:srgbClr val="C00000"/>
            </a:solidFill>
          </a:ln>
        </p:spPr>
      </p:pic>
      <p:sp>
        <p:nvSpPr>
          <p:cNvPr id="4" name="Rectangle 3"/>
          <p:cNvSpPr/>
          <p:nvPr/>
        </p:nvSpPr>
        <p:spPr>
          <a:xfrm>
            <a:off x="3057099" y="1107743"/>
            <a:ext cx="6086901" cy="2308324"/>
          </a:xfrm>
          <a:prstGeom prst="rect">
            <a:avLst/>
          </a:prstGeom>
        </p:spPr>
        <p:txBody>
          <a:bodyPr wrap="square">
            <a:spAutoFit/>
          </a:bodyPr>
          <a:lstStyle/>
          <a:p>
            <a:r>
              <a:rPr lang="en-US" sz="1600" b="1" dirty="0">
                <a:solidFill>
                  <a:srgbClr val="404040"/>
                </a:solidFill>
                <a:latin typeface="+mn-lt"/>
              </a:rPr>
              <a:t>A visual timetable is a way of showing a routine through pictures and/or words. </a:t>
            </a:r>
            <a:r>
              <a:rPr lang="en-US" sz="1600" b="1" dirty="0" smtClean="0">
                <a:solidFill>
                  <a:srgbClr val="404040"/>
                </a:solidFill>
                <a:latin typeface="+mn-lt"/>
              </a:rPr>
              <a:t>Their visual nature helps the child to quickly understand what's happening and what's expected of them through the day. As each activity or task is completed the child can remove it from the wall or tick it off. This can provide lots of satisfaction  and motivation. A couple of things to consider when putting your time table together at home could be… </a:t>
            </a:r>
          </a:p>
          <a:p>
            <a:endParaRPr lang="en-US" sz="1600" dirty="0" smtClean="0">
              <a:solidFill>
                <a:srgbClr val="404040"/>
              </a:solidFill>
              <a:latin typeface="+mn-lt"/>
            </a:endParaRPr>
          </a:p>
        </p:txBody>
      </p:sp>
      <p:sp>
        <p:nvSpPr>
          <p:cNvPr id="11" name="Rounded Rectangle 10"/>
          <p:cNvSpPr/>
          <p:nvPr/>
        </p:nvSpPr>
        <p:spPr>
          <a:xfrm>
            <a:off x="3017486" y="3335803"/>
            <a:ext cx="6003684" cy="1520516"/>
          </a:xfrm>
          <a:prstGeom prst="roundRect">
            <a:avLst/>
          </a:prstGeom>
          <a:solidFill>
            <a:schemeClr val="accent1">
              <a:lumMod val="20000"/>
              <a:lumOff val="8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085724" y="3378991"/>
            <a:ext cx="5935445" cy="1477328"/>
          </a:xfrm>
          <a:prstGeom prst="rect">
            <a:avLst/>
          </a:prstGeom>
        </p:spPr>
        <p:txBody>
          <a:bodyPr wrap="square">
            <a:spAutoFit/>
          </a:bodyPr>
          <a:lstStyle/>
          <a:p>
            <a:r>
              <a:rPr lang="en-US" sz="1800" b="1" dirty="0">
                <a:solidFill>
                  <a:srgbClr val="404040"/>
                </a:solidFill>
              </a:rPr>
              <a:t>The duration of the task </a:t>
            </a:r>
          </a:p>
          <a:p>
            <a:r>
              <a:rPr lang="en-US" sz="1800" dirty="0"/>
              <a:t>A reasonable attention span to expect of a child is two to three minutes per year of their age. That's the period of time for which a typical child can maintain independent focus on a given task. </a:t>
            </a:r>
            <a:endParaRPr lang="en-US" sz="1800" dirty="0">
              <a:solidFill>
                <a:srgbClr val="404040"/>
              </a:solidFill>
            </a:endParaRPr>
          </a:p>
        </p:txBody>
      </p:sp>
      <p:sp>
        <p:nvSpPr>
          <p:cNvPr id="13" name="Rounded Rectangle 12"/>
          <p:cNvSpPr/>
          <p:nvPr/>
        </p:nvSpPr>
        <p:spPr>
          <a:xfrm>
            <a:off x="3017486" y="5033419"/>
            <a:ext cx="6003683" cy="1538100"/>
          </a:xfrm>
          <a:prstGeom prst="roundRect">
            <a:avLst/>
          </a:prstGeom>
          <a:solidFill>
            <a:schemeClr val="accent1">
              <a:lumMod val="20000"/>
              <a:lumOff val="8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rgbClr val="404040"/>
                </a:solidFill>
              </a:rPr>
              <a:t>The type / timing of the task </a:t>
            </a:r>
          </a:p>
          <a:p>
            <a:r>
              <a:rPr lang="en-US" sz="1800" dirty="0">
                <a:solidFill>
                  <a:srgbClr val="404040"/>
                </a:solidFill>
              </a:rPr>
              <a:t>What tasks or subjects does your child find most tricky? Which tasks does your child find most exciting or motivating? When is your child most tired? Have they had had a chance to run about? </a:t>
            </a:r>
          </a:p>
        </p:txBody>
      </p:sp>
    </p:spTree>
    <p:extLst>
      <p:ext uri="{BB962C8B-B14F-4D97-AF65-F5344CB8AC3E}">
        <p14:creationId xmlns:p14="http://schemas.microsoft.com/office/powerpoint/2010/main" val="324017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 name="Rounded Rectangle 5"/>
          <p:cNvSpPr/>
          <p:nvPr/>
        </p:nvSpPr>
        <p:spPr>
          <a:xfrm>
            <a:off x="914400" y="3351400"/>
            <a:ext cx="7315200" cy="2988615"/>
          </a:xfrm>
          <a:prstGeom prst="roundRect">
            <a:avLst/>
          </a:prstGeom>
          <a:solidFill>
            <a:schemeClr val="bg1"/>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le 3"/>
          <p:cNvSpPr/>
          <p:nvPr/>
        </p:nvSpPr>
        <p:spPr>
          <a:xfrm>
            <a:off x="122830" y="1485108"/>
            <a:ext cx="8857397" cy="1617693"/>
          </a:xfrm>
          <a:prstGeom prst="roundRect">
            <a:avLst/>
          </a:prstGeom>
          <a:solidFill>
            <a:schemeClr val="accent1">
              <a:lumMod val="20000"/>
              <a:lumOff val="8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0" name="Google Shape;60;p14"/>
          <p:cNvPicPr preferRelativeResize="0"/>
          <p:nvPr/>
        </p:nvPicPr>
        <p:blipFill>
          <a:blip r:embed="rId3">
            <a:alphaModFix/>
          </a:blip>
          <a:stretch>
            <a:fillRect/>
          </a:stretch>
        </p:blipFill>
        <p:spPr>
          <a:xfrm>
            <a:off x="0" y="9226"/>
            <a:ext cx="2215605" cy="1437438"/>
          </a:xfrm>
          <a:prstGeom prst="rect">
            <a:avLst/>
          </a:prstGeom>
          <a:noFill/>
          <a:ln>
            <a:noFill/>
          </a:ln>
        </p:spPr>
      </p:pic>
      <p:pic>
        <p:nvPicPr>
          <p:cNvPr id="61" name="Google Shape;61;p14"/>
          <p:cNvPicPr preferRelativeResize="0"/>
          <p:nvPr/>
        </p:nvPicPr>
        <p:blipFill>
          <a:blip r:embed="rId4">
            <a:alphaModFix/>
          </a:blip>
          <a:stretch>
            <a:fillRect/>
          </a:stretch>
        </p:blipFill>
        <p:spPr>
          <a:xfrm>
            <a:off x="237288" y="6436289"/>
            <a:ext cx="2308249" cy="270461"/>
          </a:xfrm>
          <a:prstGeom prst="rect">
            <a:avLst/>
          </a:prstGeom>
          <a:noFill/>
          <a:ln>
            <a:noFill/>
          </a:ln>
        </p:spPr>
      </p:pic>
      <p:pic>
        <p:nvPicPr>
          <p:cNvPr id="62" name="Google Shape;62;p14"/>
          <p:cNvPicPr preferRelativeResize="0"/>
          <p:nvPr/>
        </p:nvPicPr>
        <p:blipFill>
          <a:blip r:embed="rId5">
            <a:alphaModFix/>
          </a:blip>
          <a:stretch>
            <a:fillRect/>
          </a:stretch>
        </p:blipFill>
        <p:spPr>
          <a:xfrm>
            <a:off x="6991525" y="6397075"/>
            <a:ext cx="1763425" cy="309675"/>
          </a:xfrm>
          <a:prstGeom prst="rect">
            <a:avLst/>
          </a:prstGeom>
          <a:noFill/>
          <a:ln>
            <a:noFill/>
          </a:ln>
        </p:spPr>
      </p:pic>
      <p:sp>
        <p:nvSpPr>
          <p:cNvPr id="2" name="Rectangle 1"/>
          <p:cNvSpPr/>
          <p:nvPr/>
        </p:nvSpPr>
        <p:spPr>
          <a:xfrm>
            <a:off x="1910027" y="204115"/>
            <a:ext cx="7833815" cy="1047659"/>
          </a:xfrm>
          <a:prstGeom prst="rect">
            <a:avLst/>
          </a:prstGeom>
        </p:spPr>
        <p:txBody>
          <a:bodyPr wrap="square">
            <a:spAutoFit/>
          </a:bodyPr>
          <a:lstStyle/>
          <a:p>
            <a:pPr lvl="0">
              <a:lnSpc>
                <a:spcPct val="115000"/>
              </a:lnSpc>
            </a:pPr>
            <a:r>
              <a:rPr lang="en-US" sz="2800" b="1" dirty="0">
                <a:solidFill>
                  <a:srgbClr val="BE3A34"/>
                </a:solidFill>
                <a:latin typeface="Arvo"/>
                <a:ea typeface="Arvo"/>
                <a:cs typeface="Arvo"/>
                <a:sym typeface="Arvo"/>
              </a:rPr>
              <a:t>R</a:t>
            </a:r>
            <a:r>
              <a:rPr lang="en-US" sz="2800" b="1" dirty="0" smtClean="0">
                <a:solidFill>
                  <a:srgbClr val="BE3A34"/>
                </a:solidFill>
                <a:latin typeface="Arvo"/>
                <a:ea typeface="Arvo"/>
                <a:cs typeface="Arvo"/>
                <a:sym typeface="Arvo"/>
              </a:rPr>
              <a:t>outines </a:t>
            </a:r>
            <a:r>
              <a:rPr lang="en-US" sz="2800" b="1" dirty="0">
                <a:solidFill>
                  <a:srgbClr val="BE3A34"/>
                </a:solidFill>
                <a:latin typeface="Arvo"/>
                <a:ea typeface="Arvo"/>
                <a:cs typeface="Arvo"/>
                <a:sym typeface="Arvo"/>
              </a:rPr>
              <a:t>and </a:t>
            </a:r>
            <a:r>
              <a:rPr lang="en-US" sz="2800" b="1" dirty="0" smtClean="0">
                <a:solidFill>
                  <a:srgbClr val="BE3A34"/>
                </a:solidFill>
                <a:latin typeface="Arvo"/>
                <a:ea typeface="Arvo"/>
                <a:cs typeface="Arvo"/>
                <a:sym typeface="Arvo"/>
              </a:rPr>
              <a:t>structures of school</a:t>
            </a:r>
          </a:p>
          <a:p>
            <a:pPr lvl="0">
              <a:lnSpc>
                <a:spcPct val="115000"/>
              </a:lnSpc>
            </a:pPr>
            <a:r>
              <a:rPr lang="en-US" sz="2800" b="1" i="1" dirty="0" smtClean="0">
                <a:solidFill>
                  <a:schemeClr val="tx1"/>
                </a:solidFill>
                <a:latin typeface="Arvo"/>
                <a:ea typeface="Arvo"/>
                <a:cs typeface="Arvo"/>
                <a:sym typeface="Arvo"/>
              </a:rPr>
              <a:t>Now and next </a:t>
            </a:r>
          </a:p>
        </p:txBody>
      </p:sp>
      <p:sp>
        <p:nvSpPr>
          <p:cNvPr id="3" name="TextBox 2"/>
          <p:cNvSpPr txBox="1"/>
          <p:nvPr/>
        </p:nvSpPr>
        <p:spPr>
          <a:xfrm>
            <a:off x="122830" y="1388834"/>
            <a:ext cx="8906712" cy="1538883"/>
          </a:xfrm>
          <a:prstGeom prst="rect">
            <a:avLst/>
          </a:prstGeom>
          <a:noFill/>
        </p:spPr>
        <p:txBody>
          <a:bodyPr wrap="square" rtlCol="0">
            <a:spAutoFit/>
          </a:bodyPr>
          <a:lstStyle/>
          <a:p>
            <a:endParaRPr lang="en-US" dirty="0">
              <a:solidFill>
                <a:srgbClr val="404040"/>
              </a:solidFill>
              <a:latin typeface="Open Sans"/>
            </a:endParaRPr>
          </a:p>
          <a:p>
            <a:r>
              <a:rPr lang="en-US" sz="1600" b="1" dirty="0" smtClean="0">
                <a:solidFill>
                  <a:srgbClr val="404040"/>
                </a:solidFill>
                <a:latin typeface="Open Sans"/>
              </a:rPr>
              <a:t>Now and next boards </a:t>
            </a:r>
            <a:r>
              <a:rPr lang="en-US" sz="1600" b="1" dirty="0">
                <a:solidFill>
                  <a:srgbClr val="404040"/>
                </a:solidFill>
                <a:latin typeface="Open Sans"/>
              </a:rPr>
              <a:t>can </a:t>
            </a:r>
            <a:r>
              <a:rPr lang="en-US" sz="1600" b="1" dirty="0" smtClean="0">
                <a:solidFill>
                  <a:srgbClr val="404040"/>
                </a:solidFill>
                <a:latin typeface="Open Sans"/>
              </a:rPr>
              <a:t>help break daily </a:t>
            </a:r>
            <a:r>
              <a:rPr lang="en-US" sz="1600" b="1" dirty="0">
                <a:solidFill>
                  <a:srgbClr val="404040"/>
                </a:solidFill>
                <a:latin typeface="Open Sans"/>
              </a:rPr>
              <a:t>routines down into </a:t>
            </a:r>
            <a:r>
              <a:rPr lang="en-US" sz="1600" b="1" dirty="0" smtClean="0">
                <a:solidFill>
                  <a:srgbClr val="404040"/>
                </a:solidFill>
                <a:latin typeface="Open Sans"/>
              </a:rPr>
              <a:t>smaller more manageable steps</a:t>
            </a:r>
            <a:r>
              <a:rPr lang="en-US" sz="1600" b="1" dirty="0">
                <a:solidFill>
                  <a:srgbClr val="404040"/>
                </a:solidFill>
                <a:latin typeface="Open Sans"/>
              </a:rPr>
              <a:t>. Using a Now and Next board can help the child to understand what is going to happen next, which can reduce </a:t>
            </a:r>
            <a:r>
              <a:rPr lang="en-US" sz="1600" b="1" dirty="0" smtClean="0">
                <a:solidFill>
                  <a:srgbClr val="404040"/>
                </a:solidFill>
                <a:latin typeface="Open Sans"/>
              </a:rPr>
              <a:t>anxiety, support the transitions between activities and add motivation, epically if the child can see something fun coming up next. They </a:t>
            </a:r>
            <a:r>
              <a:rPr lang="en-US" sz="1600" b="1" dirty="0">
                <a:solidFill>
                  <a:srgbClr val="404040"/>
                </a:solidFill>
                <a:latin typeface="Open Sans"/>
              </a:rPr>
              <a:t>can also support children and young people to be more independent in tasks and routines</a:t>
            </a:r>
            <a:endParaRPr lang="en-GB" sz="1600" b="1" dirty="0"/>
          </a:p>
        </p:txBody>
      </p:sp>
      <p:pic>
        <p:nvPicPr>
          <p:cNvPr id="5" name="Picture 4"/>
          <p:cNvPicPr>
            <a:picLocks noChangeAspect="1"/>
          </p:cNvPicPr>
          <p:nvPr/>
        </p:nvPicPr>
        <p:blipFill>
          <a:blip r:embed="rId6"/>
          <a:stretch>
            <a:fillRect/>
          </a:stretch>
        </p:blipFill>
        <p:spPr>
          <a:xfrm>
            <a:off x="1218639" y="3428110"/>
            <a:ext cx="6665777" cy="2729020"/>
          </a:xfrm>
          <a:prstGeom prst="rect">
            <a:avLst/>
          </a:prstGeom>
        </p:spPr>
      </p:pic>
      <p:pic>
        <p:nvPicPr>
          <p:cNvPr id="7" name="Picture 6"/>
          <p:cNvPicPr>
            <a:picLocks noChangeAspect="1"/>
          </p:cNvPicPr>
          <p:nvPr/>
        </p:nvPicPr>
        <p:blipFill rotWithShape="1">
          <a:blip r:embed="rId7"/>
          <a:srcRect b="50070"/>
          <a:stretch/>
        </p:blipFill>
        <p:spPr>
          <a:xfrm>
            <a:off x="5633571" y="4168141"/>
            <a:ext cx="1521727" cy="1663680"/>
          </a:xfrm>
          <a:prstGeom prst="rect">
            <a:avLst/>
          </a:prstGeom>
        </p:spPr>
      </p:pic>
      <p:pic>
        <p:nvPicPr>
          <p:cNvPr id="8" name="Picture 7"/>
          <p:cNvPicPr>
            <a:picLocks noChangeAspect="1"/>
          </p:cNvPicPr>
          <p:nvPr/>
        </p:nvPicPr>
        <p:blipFill rotWithShape="1">
          <a:blip r:embed="rId7"/>
          <a:srcRect t="50164" r="4407"/>
          <a:stretch/>
        </p:blipFill>
        <p:spPr>
          <a:xfrm>
            <a:off x="1910027" y="4168141"/>
            <a:ext cx="1321803" cy="1508878"/>
          </a:xfrm>
          <a:prstGeom prst="rect">
            <a:avLst/>
          </a:prstGeom>
        </p:spPr>
      </p:pic>
    </p:spTree>
    <p:extLst>
      <p:ext uri="{BB962C8B-B14F-4D97-AF65-F5344CB8AC3E}">
        <p14:creationId xmlns:p14="http://schemas.microsoft.com/office/powerpoint/2010/main" val="355834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9" name="Rounded Rectangle 8"/>
          <p:cNvSpPr/>
          <p:nvPr/>
        </p:nvSpPr>
        <p:spPr>
          <a:xfrm>
            <a:off x="143302" y="1133734"/>
            <a:ext cx="4879074" cy="5573016"/>
          </a:xfrm>
          <a:prstGeom prst="roundRect">
            <a:avLst/>
          </a:prstGeom>
          <a:solidFill>
            <a:schemeClr val="accent1">
              <a:lumMod val="20000"/>
              <a:lumOff val="8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0" name="Google Shape;60;p14"/>
          <p:cNvPicPr preferRelativeResize="0"/>
          <p:nvPr/>
        </p:nvPicPr>
        <p:blipFill>
          <a:blip r:embed="rId3">
            <a:alphaModFix/>
          </a:blip>
          <a:stretch>
            <a:fillRect/>
          </a:stretch>
        </p:blipFill>
        <p:spPr>
          <a:xfrm>
            <a:off x="1" y="9227"/>
            <a:ext cx="1583139" cy="965898"/>
          </a:xfrm>
          <a:prstGeom prst="rect">
            <a:avLst/>
          </a:prstGeom>
          <a:noFill/>
          <a:ln>
            <a:noFill/>
          </a:ln>
        </p:spPr>
      </p:pic>
      <p:pic>
        <p:nvPicPr>
          <p:cNvPr id="62" name="Google Shape;62;p14"/>
          <p:cNvPicPr preferRelativeResize="0"/>
          <p:nvPr/>
        </p:nvPicPr>
        <p:blipFill>
          <a:blip r:embed="rId4">
            <a:alphaModFix/>
          </a:blip>
          <a:stretch>
            <a:fillRect/>
          </a:stretch>
        </p:blipFill>
        <p:spPr>
          <a:xfrm>
            <a:off x="6991525" y="6397075"/>
            <a:ext cx="1763425" cy="309675"/>
          </a:xfrm>
          <a:prstGeom prst="rect">
            <a:avLst/>
          </a:prstGeom>
          <a:noFill/>
          <a:ln>
            <a:noFill/>
          </a:ln>
        </p:spPr>
      </p:pic>
      <p:sp>
        <p:nvSpPr>
          <p:cNvPr id="2" name="Rectangle 1"/>
          <p:cNvSpPr/>
          <p:nvPr/>
        </p:nvSpPr>
        <p:spPr>
          <a:xfrm>
            <a:off x="1856324" y="86074"/>
            <a:ext cx="7833815" cy="1047659"/>
          </a:xfrm>
          <a:prstGeom prst="rect">
            <a:avLst/>
          </a:prstGeom>
        </p:spPr>
        <p:txBody>
          <a:bodyPr wrap="square">
            <a:spAutoFit/>
          </a:bodyPr>
          <a:lstStyle/>
          <a:p>
            <a:pPr lvl="0">
              <a:lnSpc>
                <a:spcPct val="115000"/>
              </a:lnSpc>
            </a:pPr>
            <a:r>
              <a:rPr lang="en-US" sz="2800" b="1" dirty="0">
                <a:solidFill>
                  <a:srgbClr val="BE3A34"/>
                </a:solidFill>
                <a:latin typeface="Arvo"/>
                <a:ea typeface="Arvo"/>
                <a:cs typeface="Arvo"/>
                <a:sym typeface="Arvo"/>
              </a:rPr>
              <a:t>R</a:t>
            </a:r>
            <a:r>
              <a:rPr lang="en-US" sz="2800" b="1" dirty="0" smtClean="0">
                <a:solidFill>
                  <a:srgbClr val="BE3A34"/>
                </a:solidFill>
                <a:latin typeface="Arvo"/>
                <a:ea typeface="Arvo"/>
                <a:cs typeface="Arvo"/>
                <a:sym typeface="Arvo"/>
              </a:rPr>
              <a:t>outines </a:t>
            </a:r>
            <a:r>
              <a:rPr lang="en-US" sz="2800" b="1" dirty="0">
                <a:solidFill>
                  <a:srgbClr val="BE3A34"/>
                </a:solidFill>
                <a:latin typeface="Arvo"/>
                <a:ea typeface="Arvo"/>
                <a:cs typeface="Arvo"/>
                <a:sym typeface="Arvo"/>
              </a:rPr>
              <a:t>and </a:t>
            </a:r>
            <a:r>
              <a:rPr lang="en-US" sz="2800" b="1" dirty="0" smtClean="0">
                <a:solidFill>
                  <a:srgbClr val="BE3A34"/>
                </a:solidFill>
                <a:latin typeface="Arvo"/>
                <a:ea typeface="Arvo"/>
                <a:cs typeface="Arvo"/>
                <a:sym typeface="Arvo"/>
              </a:rPr>
              <a:t>structures </a:t>
            </a:r>
          </a:p>
          <a:p>
            <a:pPr lvl="0">
              <a:lnSpc>
                <a:spcPct val="115000"/>
              </a:lnSpc>
            </a:pPr>
            <a:r>
              <a:rPr lang="en-US" sz="2800" b="1" i="1" dirty="0" smtClean="0">
                <a:solidFill>
                  <a:schemeClr val="tx1"/>
                </a:solidFill>
                <a:latin typeface="Arvo"/>
                <a:ea typeface="Arvo"/>
                <a:cs typeface="Arvo"/>
                <a:sym typeface="Arvo"/>
              </a:rPr>
              <a:t>Task Plans  </a:t>
            </a:r>
          </a:p>
        </p:txBody>
      </p:sp>
      <p:sp>
        <p:nvSpPr>
          <p:cNvPr id="4" name="Rectangle 3"/>
          <p:cNvSpPr/>
          <p:nvPr/>
        </p:nvSpPr>
        <p:spPr>
          <a:xfrm>
            <a:off x="296839" y="2421589"/>
            <a:ext cx="4572000" cy="4031873"/>
          </a:xfrm>
          <a:prstGeom prst="rect">
            <a:avLst/>
          </a:prstGeom>
        </p:spPr>
        <p:txBody>
          <a:bodyPr>
            <a:spAutoFit/>
          </a:bodyPr>
          <a:lstStyle/>
          <a:p>
            <a:r>
              <a:rPr lang="en-US" sz="1600" b="1" dirty="0" smtClean="0">
                <a:solidFill>
                  <a:srgbClr val="444443"/>
                </a:solidFill>
                <a:latin typeface="Roboto"/>
              </a:rPr>
              <a:t>The </a:t>
            </a:r>
            <a:r>
              <a:rPr lang="en-US" sz="1600" b="1" dirty="0">
                <a:solidFill>
                  <a:srgbClr val="444443"/>
                </a:solidFill>
                <a:latin typeface="Roboto"/>
              </a:rPr>
              <a:t>child knows how many steps a task contains and in what order to carry them </a:t>
            </a:r>
            <a:r>
              <a:rPr lang="en-US" sz="1600" b="1" dirty="0" smtClean="0">
                <a:solidFill>
                  <a:srgbClr val="444443"/>
                </a:solidFill>
                <a:latin typeface="Roboto"/>
              </a:rPr>
              <a:t>out</a:t>
            </a:r>
          </a:p>
          <a:p>
            <a:endParaRPr lang="en-US" sz="1600" b="1" dirty="0">
              <a:solidFill>
                <a:srgbClr val="444443"/>
              </a:solidFill>
              <a:latin typeface="Roboto"/>
            </a:endParaRPr>
          </a:p>
          <a:p>
            <a:r>
              <a:rPr lang="en-US" sz="1600" b="1" dirty="0">
                <a:solidFill>
                  <a:srgbClr val="444443"/>
                </a:solidFill>
                <a:latin typeface="Roboto"/>
              </a:rPr>
              <a:t>The child’s planning and sequencing skills are supported and </a:t>
            </a:r>
            <a:r>
              <a:rPr lang="en-US" sz="1600" b="1" dirty="0" smtClean="0">
                <a:solidFill>
                  <a:srgbClr val="444443"/>
                </a:solidFill>
                <a:latin typeface="Roboto"/>
              </a:rPr>
              <a:t>practiced</a:t>
            </a:r>
          </a:p>
          <a:p>
            <a:endParaRPr lang="en-US" sz="1600" b="1" dirty="0">
              <a:solidFill>
                <a:srgbClr val="444443"/>
              </a:solidFill>
              <a:latin typeface="Roboto"/>
            </a:endParaRPr>
          </a:p>
          <a:p>
            <a:r>
              <a:rPr lang="en-US" sz="1600" b="1" dirty="0">
                <a:solidFill>
                  <a:srgbClr val="444443"/>
                </a:solidFill>
                <a:latin typeface="Roboto"/>
              </a:rPr>
              <a:t>They know how much </a:t>
            </a:r>
            <a:r>
              <a:rPr lang="en-US" sz="1600" b="1" dirty="0" smtClean="0">
                <a:solidFill>
                  <a:srgbClr val="444443"/>
                </a:solidFill>
                <a:latin typeface="Roboto"/>
              </a:rPr>
              <a:t>time they need </a:t>
            </a:r>
            <a:r>
              <a:rPr lang="en-US" sz="1600" b="1" dirty="0">
                <a:solidFill>
                  <a:srgbClr val="444443"/>
                </a:solidFill>
                <a:latin typeface="Roboto"/>
              </a:rPr>
              <a:t>and can see where the task will </a:t>
            </a:r>
            <a:r>
              <a:rPr lang="en-US" sz="1600" b="1" dirty="0" smtClean="0">
                <a:solidFill>
                  <a:srgbClr val="444443"/>
                </a:solidFill>
                <a:latin typeface="Roboto"/>
              </a:rPr>
              <a:t>end</a:t>
            </a:r>
          </a:p>
          <a:p>
            <a:endParaRPr lang="en-US" sz="1600" b="1" dirty="0">
              <a:solidFill>
                <a:srgbClr val="444443"/>
              </a:solidFill>
              <a:latin typeface="Roboto"/>
            </a:endParaRPr>
          </a:p>
          <a:p>
            <a:r>
              <a:rPr lang="en-US" sz="1600" b="1" dirty="0">
                <a:solidFill>
                  <a:srgbClr val="444443"/>
                </a:solidFill>
                <a:latin typeface="Roboto"/>
              </a:rPr>
              <a:t>They can start to build some independence with their work and rely less on an adult to tell them what to do </a:t>
            </a:r>
            <a:r>
              <a:rPr lang="en-US" sz="1600" b="1" dirty="0" smtClean="0">
                <a:solidFill>
                  <a:srgbClr val="444443"/>
                </a:solidFill>
                <a:latin typeface="Roboto"/>
              </a:rPr>
              <a:t>next</a:t>
            </a:r>
          </a:p>
          <a:p>
            <a:endParaRPr lang="en-US" sz="1600" b="1" dirty="0">
              <a:solidFill>
                <a:srgbClr val="444443"/>
              </a:solidFill>
              <a:latin typeface="Roboto"/>
            </a:endParaRPr>
          </a:p>
          <a:p>
            <a:r>
              <a:rPr lang="en-US" sz="1600" b="1" dirty="0">
                <a:solidFill>
                  <a:srgbClr val="444443"/>
                </a:solidFill>
                <a:latin typeface="Roboto"/>
              </a:rPr>
              <a:t>It’s very satisfying to cross something off your ‘to-do’ list! It gives the child a sense of accomplishment</a:t>
            </a:r>
          </a:p>
        </p:txBody>
      </p:sp>
      <p:pic>
        <p:nvPicPr>
          <p:cNvPr id="5" name="Picture 4"/>
          <p:cNvPicPr>
            <a:picLocks noChangeAspect="1"/>
          </p:cNvPicPr>
          <p:nvPr/>
        </p:nvPicPr>
        <p:blipFill>
          <a:blip r:embed="rId5"/>
          <a:stretch>
            <a:fillRect/>
          </a:stretch>
        </p:blipFill>
        <p:spPr>
          <a:xfrm rot="5400000">
            <a:off x="4282525" y="1841147"/>
            <a:ext cx="5452887" cy="3491962"/>
          </a:xfrm>
          <a:prstGeom prst="rect">
            <a:avLst/>
          </a:prstGeom>
        </p:spPr>
      </p:pic>
      <p:sp>
        <p:nvSpPr>
          <p:cNvPr id="6" name="TextBox 5"/>
          <p:cNvSpPr txBox="1"/>
          <p:nvPr/>
        </p:nvSpPr>
        <p:spPr>
          <a:xfrm>
            <a:off x="327546" y="1440690"/>
            <a:ext cx="4662258" cy="954107"/>
          </a:xfrm>
          <a:prstGeom prst="rect">
            <a:avLst/>
          </a:prstGeom>
          <a:noFill/>
        </p:spPr>
        <p:txBody>
          <a:bodyPr wrap="square" rtlCol="0">
            <a:spAutoFit/>
          </a:bodyPr>
          <a:lstStyle/>
          <a:p>
            <a:r>
              <a:rPr lang="en-US" dirty="0" smtClean="0"/>
              <a:t>Task plans provide additional structure to individual tasks. They help to break down tasks into manageable chunks, this often helps to child to better engage in the task because…  </a:t>
            </a:r>
            <a:endParaRPr lang="en-GB" dirty="0"/>
          </a:p>
        </p:txBody>
      </p:sp>
      <p:sp>
        <p:nvSpPr>
          <p:cNvPr id="7" name="TextBox 6"/>
          <p:cNvSpPr txBox="1"/>
          <p:nvPr/>
        </p:nvSpPr>
        <p:spPr>
          <a:xfrm>
            <a:off x="5600760" y="2155832"/>
            <a:ext cx="2448106" cy="338554"/>
          </a:xfrm>
          <a:prstGeom prst="rect">
            <a:avLst/>
          </a:prstGeom>
          <a:noFill/>
        </p:spPr>
        <p:txBody>
          <a:bodyPr wrap="none" rtlCol="0">
            <a:spAutoFit/>
          </a:bodyPr>
          <a:lstStyle/>
          <a:p>
            <a:r>
              <a:rPr lang="en-US" sz="1600" b="1" i="1" dirty="0" smtClean="0">
                <a:solidFill>
                  <a:srgbClr val="C00000"/>
                </a:solidFill>
              </a:rPr>
              <a:t>Write the date and title </a:t>
            </a:r>
            <a:endParaRPr lang="en-GB" sz="1600" b="1" i="1" dirty="0">
              <a:solidFill>
                <a:srgbClr val="C00000"/>
              </a:solidFill>
            </a:endParaRPr>
          </a:p>
        </p:txBody>
      </p:sp>
      <p:sp>
        <p:nvSpPr>
          <p:cNvPr id="8" name="TextBox 7"/>
          <p:cNvSpPr txBox="1"/>
          <p:nvPr/>
        </p:nvSpPr>
        <p:spPr>
          <a:xfrm>
            <a:off x="5600760" y="3078930"/>
            <a:ext cx="2922595" cy="584775"/>
          </a:xfrm>
          <a:prstGeom prst="rect">
            <a:avLst/>
          </a:prstGeom>
          <a:noFill/>
        </p:spPr>
        <p:txBody>
          <a:bodyPr wrap="none" rtlCol="0">
            <a:spAutoFit/>
          </a:bodyPr>
          <a:lstStyle/>
          <a:p>
            <a:r>
              <a:rPr lang="en-US" sz="1600" b="1" i="1" dirty="0" smtClean="0">
                <a:solidFill>
                  <a:srgbClr val="C00000"/>
                </a:solidFill>
              </a:rPr>
              <a:t>Read the first paragraph on </a:t>
            </a:r>
          </a:p>
          <a:p>
            <a:r>
              <a:rPr lang="en-US" sz="1600" b="1" i="1" dirty="0" smtClean="0">
                <a:solidFill>
                  <a:srgbClr val="C00000"/>
                </a:solidFill>
              </a:rPr>
              <a:t>your worksheet </a:t>
            </a:r>
            <a:endParaRPr lang="en-GB" sz="1600" b="1" i="1" dirty="0">
              <a:solidFill>
                <a:srgbClr val="C00000"/>
              </a:solidFill>
            </a:endParaRPr>
          </a:p>
        </p:txBody>
      </p:sp>
      <p:sp>
        <p:nvSpPr>
          <p:cNvPr id="10" name="Rectangle 9"/>
          <p:cNvSpPr/>
          <p:nvPr/>
        </p:nvSpPr>
        <p:spPr>
          <a:xfrm>
            <a:off x="5587237" y="4268248"/>
            <a:ext cx="4572000" cy="338554"/>
          </a:xfrm>
          <a:prstGeom prst="rect">
            <a:avLst/>
          </a:prstGeom>
        </p:spPr>
        <p:txBody>
          <a:bodyPr>
            <a:spAutoFit/>
          </a:bodyPr>
          <a:lstStyle/>
          <a:p>
            <a:r>
              <a:rPr lang="en-US" sz="1600" b="1" i="1" dirty="0" smtClean="0">
                <a:solidFill>
                  <a:srgbClr val="C00000"/>
                </a:solidFill>
              </a:rPr>
              <a:t>Answer questions 1,2,3 and 4 </a:t>
            </a:r>
            <a:endParaRPr lang="en-GB" sz="1600" b="1" i="1" dirty="0">
              <a:solidFill>
                <a:srgbClr val="C00000"/>
              </a:solidFill>
            </a:endParaRPr>
          </a:p>
        </p:txBody>
      </p:sp>
      <p:sp>
        <p:nvSpPr>
          <p:cNvPr id="14" name="Rectangle 13"/>
          <p:cNvSpPr/>
          <p:nvPr/>
        </p:nvSpPr>
        <p:spPr>
          <a:xfrm>
            <a:off x="6143039" y="5592088"/>
            <a:ext cx="4572000" cy="338554"/>
          </a:xfrm>
          <a:prstGeom prst="rect">
            <a:avLst/>
          </a:prstGeom>
        </p:spPr>
        <p:txBody>
          <a:bodyPr>
            <a:spAutoFit/>
          </a:bodyPr>
          <a:lstStyle/>
          <a:p>
            <a:r>
              <a:rPr lang="en-US" sz="1600" b="1" i="1" dirty="0" smtClean="0">
                <a:solidFill>
                  <a:srgbClr val="C00000"/>
                </a:solidFill>
              </a:rPr>
              <a:t>Use the I pad!</a:t>
            </a:r>
            <a:endParaRPr lang="en-GB" sz="1600" b="1" i="1" dirty="0">
              <a:solidFill>
                <a:srgbClr val="C00000"/>
              </a:solidFill>
            </a:endParaRPr>
          </a:p>
        </p:txBody>
      </p:sp>
      <p:sp>
        <p:nvSpPr>
          <p:cNvPr id="11" name="TextBox 10"/>
          <p:cNvSpPr txBox="1"/>
          <p:nvPr/>
        </p:nvSpPr>
        <p:spPr>
          <a:xfrm>
            <a:off x="5727700" y="1241922"/>
            <a:ext cx="1228221" cy="307777"/>
          </a:xfrm>
          <a:prstGeom prst="rect">
            <a:avLst/>
          </a:prstGeom>
          <a:noFill/>
        </p:spPr>
        <p:txBody>
          <a:bodyPr wrap="none" rtlCol="0">
            <a:spAutoFit/>
          </a:bodyPr>
          <a:lstStyle/>
          <a:p>
            <a:r>
              <a:rPr lang="en-US" b="1" dirty="0" smtClean="0">
                <a:solidFill>
                  <a:srgbClr val="C00000"/>
                </a:solidFill>
              </a:rPr>
              <a:t>0   9       0   0</a:t>
            </a:r>
            <a:endParaRPr lang="en-GB" b="1" dirty="0">
              <a:solidFill>
                <a:srgbClr val="C00000"/>
              </a:solidFill>
            </a:endParaRPr>
          </a:p>
        </p:txBody>
      </p:sp>
      <p:sp>
        <p:nvSpPr>
          <p:cNvPr id="16" name="TextBox 15"/>
          <p:cNvSpPr txBox="1"/>
          <p:nvPr/>
        </p:nvSpPr>
        <p:spPr>
          <a:xfrm>
            <a:off x="7168246" y="1225119"/>
            <a:ext cx="1228221" cy="307777"/>
          </a:xfrm>
          <a:prstGeom prst="rect">
            <a:avLst/>
          </a:prstGeom>
          <a:noFill/>
        </p:spPr>
        <p:txBody>
          <a:bodyPr wrap="none" rtlCol="0">
            <a:spAutoFit/>
          </a:bodyPr>
          <a:lstStyle/>
          <a:p>
            <a:r>
              <a:rPr lang="en-US" b="1" dirty="0" smtClean="0">
                <a:solidFill>
                  <a:srgbClr val="C00000"/>
                </a:solidFill>
              </a:rPr>
              <a:t>0   9       3   0</a:t>
            </a:r>
            <a:endParaRPr lang="en-GB" b="1" dirty="0">
              <a:solidFill>
                <a:srgbClr val="C00000"/>
              </a:solidFill>
            </a:endParaRPr>
          </a:p>
        </p:txBody>
      </p:sp>
    </p:spTree>
    <p:extLst>
      <p:ext uri="{BB962C8B-B14F-4D97-AF65-F5344CB8AC3E}">
        <p14:creationId xmlns:p14="http://schemas.microsoft.com/office/powerpoint/2010/main" val="225231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a:off x="1" y="9226"/>
            <a:ext cx="1733266" cy="1124507"/>
          </a:xfrm>
          <a:prstGeom prst="rect">
            <a:avLst/>
          </a:prstGeom>
          <a:noFill/>
          <a:ln>
            <a:noFill/>
          </a:ln>
        </p:spPr>
      </p:pic>
      <p:pic>
        <p:nvPicPr>
          <p:cNvPr id="61" name="Google Shape;61;p14"/>
          <p:cNvPicPr preferRelativeResize="0"/>
          <p:nvPr/>
        </p:nvPicPr>
        <p:blipFill>
          <a:blip r:embed="rId4">
            <a:alphaModFix/>
          </a:blip>
          <a:stretch>
            <a:fillRect/>
          </a:stretch>
        </p:blipFill>
        <p:spPr>
          <a:xfrm>
            <a:off x="237288" y="6436289"/>
            <a:ext cx="2308249" cy="270461"/>
          </a:xfrm>
          <a:prstGeom prst="rect">
            <a:avLst/>
          </a:prstGeom>
          <a:noFill/>
          <a:ln>
            <a:noFill/>
          </a:ln>
        </p:spPr>
      </p:pic>
      <p:pic>
        <p:nvPicPr>
          <p:cNvPr id="62" name="Google Shape;62;p14"/>
          <p:cNvPicPr preferRelativeResize="0"/>
          <p:nvPr/>
        </p:nvPicPr>
        <p:blipFill>
          <a:blip r:embed="rId5">
            <a:alphaModFix/>
          </a:blip>
          <a:stretch>
            <a:fillRect/>
          </a:stretch>
        </p:blipFill>
        <p:spPr>
          <a:xfrm>
            <a:off x="6991525" y="6397075"/>
            <a:ext cx="1763425" cy="309675"/>
          </a:xfrm>
          <a:prstGeom prst="rect">
            <a:avLst/>
          </a:prstGeom>
          <a:noFill/>
          <a:ln>
            <a:noFill/>
          </a:ln>
        </p:spPr>
      </p:pic>
      <p:sp>
        <p:nvSpPr>
          <p:cNvPr id="2" name="Rectangle 1"/>
          <p:cNvSpPr/>
          <p:nvPr/>
        </p:nvSpPr>
        <p:spPr>
          <a:xfrm>
            <a:off x="1965506" y="295409"/>
            <a:ext cx="7833815" cy="552139"/>
          </a:xfrm>
          <a:prstGeom prst="rect">
            <a:avLst/>
          </a:prstGeom>
        </p:spPr>
        <p:txBody>
          <a:bodyPr wrap="square">
            <a:spAutoFit/>
          </a:bodyPr>
          <a:lstStyle/>
          <a:p>
            <a:pPr lvl="0">
              <a:lnSpc>
                <a:spcPct val="115000"/>
              </a:lnSpc>
            </a:pPr>
            <a:r>
              <a:rPr lang="en-US" sz="2800" b="1" dirty="0">
                <a:solidFill>
                  <a:srgbClr val="BE3A34"/>
                </a:solidFill>
                <a:latin typeface="Arvo"/>
                <a:ea typeface="Arvo"/>
                <a:cs typeface="Arvo"/>
                <a:sym typeface="Arvo"/>
              </a:rPr>
              <a:t>R</a:t>
            </a:r>
            <a:r>
              <a:rPr lang="en-US" sz="2800" b="1" dirty="0" smtClean="0">
                <a:solidFill>
                  <a:srgbClr val="BE3A34"/>
                </a:solidFill>
                <a:latin typeface="Arvo"/>
                <a:ea typeface="Arvo"/>
                <a:cs typeface="Arvo"/>
                <a:sym typeface="Arvo"/>
              </a:rPr>
              <a:t>outines </a:t>
            </a:r>
            <a:r>
              <a:rPr lang="en-US" sz="2800" b="1" dirty="0">
                <a:solidFill>
                  <a:srgbClr val="BE3A34"/>
                </a:solidFill>
                <a:latin typeface="Arvo"/>
                <a:ea typeface="Arvo"/>
                <a:cs typeface="Arvo"/>
                <a:sym typeface="Arvo"/>
              </a:rPr>
              <a:t>and </a:t>
            </a:r>
            <a:r>
              <a:rPr lang="en-US" sz="2800" b="1" dirty="0" smtClean="0">
                <a:solidFill>
                  <a:srgbClr val="BE3A34"/>
                </a:solidFill>
                <a:latin typeface="Arvo"/>
                <a:ea typeface="Arvo"/>
                <a:cs typeface="Arvo"/>
                <a:sym typeface="Arvo"/>
              </a:rPr>
              <a:t>structures </a:t>
            </a:r>
          </a:p>
        </p:txBody>
      </p:sp>
      <p:pic>
        <p:nvPicPr>
          <p:cNvPr id="7" name="Picture 6"/>
          <p:cNvPicPr>
            <a:picLocks noChangeAspect="1"/>
          </p:cNvPicPr>
          <p:nvPr/>
        </p:nvPicPr>
        <p:blipFill>
          <a:blip r:embed="rId6"/>
          <a:stretch>
            <a:fillRect/>
          </a:stretch>
        </p:blipFill>
        <p:spPr>
          <a:xfrm>
            <a:off x="249493" y="1550679"/>
            <a:ext cx="2296044" cy="3446860"/>
          </a:xfrm>
          <a:prstGeom prst="rect">
            <a:avLst/>
          </a:prstGeom>
        </p:spPr>
      </p:pic>
      <p:pic>
        <p:nvPicPr>
          <p:cNvPr id="8" name="Picture 7"/>
          <p:cNvPicPr>
            <a:picLocks noChangeAspect="1"/>
          </p:cNvPicPr>
          <p:nvPr/>
        </p:nvPicPr>
        <p:blipFill rotWithShape="1">
          <a:blip r:embed="rId7"/>
          <a:srcRect l="6960" t="1974" r="5516"/>
          <a:stretch/>
        </p:blipFill>
        <p:spPr>
          <a:xfrm>
            <a:off x="6472738" y="1205235"/>
            <a:ext cx="2500576" cy="4137747"/>
          </a:xfrm>
          <a:prstGeom prst="rect">
            <a:avLst/>
          </a:prstGeom>
        </p:spPr>
      </p:pic>
      <p:pic>
        <p:nvPicPr>
          <p:cNvPr id="9" name="Picture 8"/>
          <p:cNvPicPr>
            <a:picLocks noChangeAspect="1"/>
          </p:cNvPicPr>
          <p:nvPr/>
        </p:nvPicPr>
        <p:blipFill>
          <a:blip r:embed="rId8"/>
          <a:stretch>
            <a:fillRect/>
          </a:stretch>
        </p:blipFill>
        <p:spPr>
          <a:xfrm>
            <a:off x="2832140" y="2550156"/>
            <a:ext cx="3527717" cy="1447906"/>
          </a:xfrm>
          <a:prstGeom prst="rect">
            <a:avLst/>
          </a:prstGeom>
        </p:spPr>
      </p:pic>
    </p:spTree>
    <p:extLst>
      <p:ext uri="{BB962C8B-B14F-4D97-AF65-F5344CB8AC3E}">
        <p14:creationId xmlns:p14="http://schemas.microsoft.com/office/powerpoint/2010/main" val="174061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4142</TotalTime>
  <Words>652</Words>
  <Application>Microsoft Office PowerPoint</Application>
  <PresentationFormat>On-screen Show (4:3)</PresentationFormat>
  <Paragraphs>49</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Roboto</vt:lpstr>
      <vt:lpstr>Arvo</vt:lpstr>
      <vt:lpstr>Acumin Pro</vt:lpstr>
      <vt:lpstr>Open Sans</vt: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Newling</dc:creator>
  <cp:lastModifiedBy>Anne Marie Lucey</cp:lastModifiedBy>
  <cp:revision>26</cp:revision>
  <dcterms:modified xsi:type="dcterms:W3CDTF">2021-03-01T10:09:37Z</dcterms:modified>
</cp:coreProperties>
</file>